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300" y="7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A6DE304-BEAC-4F1F-95C7-CAF05FBF4E55}" type="datetimeFigureOut">
              <a:rPr lang="en-US" smtClean="0"/>
              <a:pPr/>
              <a:t>10/7/2014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AA1D0B-E6DB-4854-91E9-2B062D714DA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2844" y="1000108"/>
            <a:ext cx="6979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IP ADDRESS ( INTERNET PROTOCOL ADDRESS )</a:t>
            </a:r>
            <a:endParaRPr lang="en-US" sz="2400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1643050"/>
            <a:ext cx="87154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IP Address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alamat</a:t>
            </a:r>
            <a:r>
              <a:rPr lang="en-US" dirty="0" smtClean="0"/>
              <a:t> routing </a:t>
            </a:r>
            <a:r>
              <a:rPr lang="en-US" dirty="0" err="1" smtClean="0"/>
              <a:t>suatu</a:t>
            </a:r>
            <a:r>
              <a:rPr lang="en-US" dirty="0" smtClean="0"/>
              <a:t> host yang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32 bit (</a:t>
            </a:r>
            <a:r>
              <a:rPr lang="en-US" dirty="0" err="1" smtClean="0"/>
              <a:t>versi</a:t>
            </a:r>
            <a:r>
              <a:rPr lang="en-US" dirty="0" smtClean="0"/>
              <a:t> 4 )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smtClean="0"/>
              <a:t>128 </a:t>
            </a:r>
            <a:r>
              <a:rPr lang="en-US" dirty="0" smtClean="0"/>
              <a:t>bit ( </a:t>
            </a:r>
            <a:r>
              <a:rPr lang="en-US" dirty="0" err="1" smtClean="0"/>
              <a:t>versi</a:t>
            </a:r>
            <a:r>
              <a:rPr lang="en-US" dirty="0" smtClean="0"/>
              <a:t> 6 ) </a:t>
            </a:r>
            <a:r>
              <a:rPr lang="en-US" dirty="0" err="1" smtClean="0"/>
              <a:t>angka</a:t>
            </a:r>
            <a:r>
              <a:rPr lang="en-US" dirty="0" smtClean="0"/>
              <a:t> </a:t>
            </a:r>
            <a:r>
              <a:rPr lang="en-US" dirty="0" err="1" smtClean="0"/>
              <a:t>binner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alamat</a:t>
            </a:r>
            <a:r>
              <a:rPr lang="en-US" dirty="0" smtClean="0"/>
              <a:t> IP </a:t>
            </a:r>
            <a:r>
              <a:rPr lang="en-US" dirty="0" err="1" smtClean="0"/>
              <a:t>terbagi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4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8 bit </a:t>
            </a:r>
            <a:r>
              <a:rPr lang="en-US" dirty="0" err="1" smtClean="0"/>
              <a:t>angka</a:t>
            </a:r>
            <a:r>
              <a:rPr lang="en-US" dirty="0" smtClean="0"/>
              <a:t> </a:t>
            </a:r>
            <a:r>
              <a:rPr lang="en-US" dirty="0" err="1" smtClean="0"/>
              <a:t>binner</a:t>
            </a:r>
            <a:r>
              <a:rPr lang="en-US" dirty="0" smtClean="0"/>
              <a:t>, </a:t>
            </a:r>
            <a:r>
              <a:rPr lang="en-US" dirty="0" err="1" smtClean="0"/>
              <a:t>jadi</a:t>
            </a:r>
            <a:r>
              <a:rPr lang="en-US" dirty="0" smtClean="0"/>
              <a:t> total </a:t>
            </a:r>
            <a:r>
              <a:rPr lang="en-US" dirty="0" err="1" smtClean="0"/>
              <a:t>adalah</a:t>
            </a:r>
            <a:r>
              <a:rPr lang="en-US" dirty="0" smtClean="0"/>
              <a:t> 8 x 4 = 32.</a:t>
            </a:r>
          </a:p>
          <a:p>
            <a:r>
              <a:rPr lang="en-US" dirty="0" err="1" smtClean="0"/>
              <a:t>Alamat</a:t>
            </a:r>
            <a:r>
              <a:rPr lang="en-US" dirty="0" smtClean="0"/>
              <a:t> IP </a:t>
            </a:r>
            <a:r>
              <a:rPr lang="en-US" dirty="0" err="1" smtClean="0"/>
              <a:t>dibagi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2 </a:t>
            </a:r>
            <a:r>
              <a:rPr lang="en-US" dirty="0" err="1" smtClean="0"/>
              <a:t>bagian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C000"/>
                </a:solidFill>
                <a:latin typeface="Arial Rounded MT Bold" pitchFamily="34" charset="0"/>
              </a:rPr>
              <a:t>Network Id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C000"/>
                </a:solidFill>
                <a:latin typeface="Arial Rounded MT Bold" pitchFamily="34" charset="0"/>
              </a:rPr>
              <a:t>Host Id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Angka</a:t>
            </a:r>
            <a:r>
              <a:rPr lang="en-US" dirty="0" smtClean="0"/>
              <a:t> </a:t>
            </a:r>
            <a:r>
              <a:rPr lang="en-US" dirty="0" err="1" smtClean="0"/>
              <a:t>binner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00000000</a:t>
            </a:r>
            <a:r>
              <a:rPr lang="en-US" dirty="0" smtClean="0"/>
              <a:t> </a:t>
            </a:r>
            <a:r>
              <a:rPr lang="en-US" dirty="0" err="1" smtClean="0"/>
              <a:t>sd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11111111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setiap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,</a:t>
            </a:r>
          </a:p>
          <a:p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konversi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angka</a:t>
            </a:r>
            <a:r>
              <a:rPr lang="en-US" dirty="0" smtClean="0"/>
              <a:t> </a:t>
            </a:r>
            <a:r>
              <a:rPr lang="en-US" dirty="0" err="1" smtClean="0"/>
              <a:t>desimal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0 ~ 255 .</a:t>
            </a:r>
          </a:p>
          <a:p>
            <a:r>
              <a:rPr lang="en-US" dirty="0" smtClean="0"/>
              <a:t>Format </a:t>
            </a:r>
            <a:r>
              <a:rPr lang="en-US" dirty="0" err="1" smtClean="0"/>
              <a:t>penulisan</a:t>
            </a:r>
            <a:r>
              <a:rPr lang="en-US" dirty="0" smtClean="0"/>
              <a:t> IP </a:t>
            </a:r>
            <a:r>
              <a:rPr lang="en-US" dirty="0" err="1" smtClean="0"/>
              <a:t>adalah</a:t>
            </a:r>
            <a:r>
              <a:rPr lang="en-US" dirty="0" smtClean="0"/>
              <a:t> W.X.Y.Z</a:t>
            </a:r>
          </a:p>
          <a:p>
            <a:endParaRPr lang="en-US" dirty="0" smtClean="0"/>
          </a:p>
          <a:p>
            <a:endParaRPr lang="en-US" dirty="0">
              <a:latin typeface="Arial Black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57158" y="4000504"/>
          <a:ext cx="8358248" cy="1285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9562"/>
                <a:gridCol w="2089562"/>
                <a:gridCol w="2089562"/>
                <a:gridCol w="208956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Black" pitchFamily="34" charset="0"/>
                        </a:rPr>
                        <a:t>00000000</a:t>
                      </a:r>
                      <a:r>
                        <a:rPr lang="en-US" dirty="0" smtClean="0"/>
                        <a:t>  </a:t>
                      </a:r>
                      <a:r>
                        <a:rPr lang="en-US" dirty="0" err="1" smtClean="0"/>
                        <a:t>sd</a:t>
                      </a:r>
                      <a:endParaRPr lang="en-US" dirty="0" smtClean="0"/>
                    </a:p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Black" pitchFamily="34" charset="0"/>
                        </a:rPr>
                        <a:t>11111111</a:t>
                      </a:r>
                      <a:endParaRPr lang="en-US" dirty="0">
                        <a:solidFill>
                          <a:srgbClr val="FFFF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Black" pitchFamily="34" charset="0"/>
                        </a:rPr>
                        <a:t>00000000</a:t>
                      </a:r>
                      <a:r>
                        <a:rPr lang="en-US" dirty="0" smtClean="0"/>
                        <a:t>  </a:t>
                      </a:r>
                      <a:r>
                        <a:rPr lang="en-US" dirty="0" err="1" smtClean="0"/>
                        <a:t>sd</a:t>
                      </a:r>
                      <a:endParaRPr lang="en-US" dirty="0" smtClean="0"/>
                    </a:p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Black" pitchFamily="34" charset="0"/>
                        </a:rPr>
                        <a:t>11111111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Black" pitchFamily="34" charset="0"/>
                        </a:rPr>
                        <a:t>00000000</a:t>
                      </a:r>
                      <a:r>
                        <a:rPr lang="en-US" dirty="0" smtClean="0"/>
                        <a:t>  </a:t>
                      </a:r>
                      <a:r>
                        <a:rPr lang="en-US" dirty="0" err="1" smtClean="0"/>
                        <a:t>sd</a:t>
                      </a:r>
                      <a:endParaRPr lang="en-US" dirty="0" smtClean="0"/>
                    </a:p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Black" pitchFamily="34" charset="0"/>
                        </a:rPr>
                        <a:t>11111111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Black" pitchFamily="34" charset="0"/>
                        </a:rPr>
                        <a:t>00000000</a:t>
                      </a:r>
                      <a:r>
                        <a:rPr lang="en-US" dirty="0" smtClean="0"/>
                        <a:t>  </a:t>
                      </a:r>
                      <a:r>
                        <a:rPr lang="en-US" dirty="0" err="1" smtClean="0"/>
                        <a:t>sd</a:t>
                      </a:r>
                      <a:endParaRPr lang="en-US" dirty="0" smtClean="0"/>
                    </a:p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Black" pitchFamily="34" charset="0"/>
                        </a:rPr>
                        <a:t>11111111</a:t>
                      </a:r>
                    </a:p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Z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8596" y="5572140"/>
            <a:ext cx="8286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penulisan</a:t>
            </a:r>
            <a:r>
              <a:rPr lang="en-US" dirty="0" smtClean="0"/>
              <a:t> IP address :</a:t>
            </a:r>
          </a:p>
          <a:p>
            <a:r>
              <a:rPr lang="en-US" sz="1400" dirty="0" smtClean="0">
                <a:solidFill>
                  <a:srgbClr val="FFFF00"/>
                </a:solidFill>
                <a:latin typeface="Arial Black" pitchFamily="34" charset="0"/>
              </a:rPr>
              <a:t>11000000. 10101000.00001010.00000001 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desimal</a:t>
            </a:r>
            <a:r>
              <a:rPr lang="en-US" dirty="0" smtClean="0"/>
              <a:t> : </a:t>
            </a:r>
            <a:r>
              <a:rPr lang="en-US" b="1" dirty="0" smtClean="0">
                <a:solidFill>
                  <a:srgbClr val="FFFF00"/>
                </a:solidFill>
                <a:latin typeface="+mj-lt"/>
              </a:rPr>
              <a:t>192.168.10.1 </a:t>
            </a:r>
            <a:endParaRPr lang="en-US" b="1" dirty="0">
              <a:solidFill>
                <a:srgbClr val="FFFF00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2844" y="714356"/>
            <a:ext cx="885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Angka</a:t>
            </a:r>
            <a:r>
              <a:rPr lang="en-US" dirty="0" smtClean="0"/>
              <a:t> </a:t>
            </a:r>
            <a:r>
              <a:rPr lang="en-US" dirty="0" err="1" smtClean="0"/>
              <a:t>binner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angka</a:t>
            </a:r>
            <a:r>
              <a:rPr lang="en-US" dirty="0" smtClean="0"/>
              <a:t>  yang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2 </a:t>
            </a:r>
            <a:r>
              <a:rPr lang="en-US" dirty="0" err="1" smtClean="0"/>
              <a:t>angka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smtClean="0">
                <a:latin typeface="Arial Black" pitchFamily="34" charset="0"/>
              </a:rPr>
              <a:t>0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smtClean="0">
                <a:latin typeface="Arial Black" pitchFamily="34" charset="0"/>
              </a:rPr>
              <a:t>1</a:t>
            </a:r>
          </a:p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memudahkan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menulis</a:t>
            </a:r>
            <a:r>
              <a:rPr lang="en-US" dirty="0" smtClean="0"/>
              <a:t>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mengkonversi</a:t>
            </a:r>
            <a:r>
              <a:rPr lang="en-US" dirty="0" smtClean="0"/>
              <a:t> </a:t>
            </a:r>
            <a:r>
              <a:rPr lang="en-US" dirty="0" err="1" smtClean="0"/>
              <a:t>angka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angka</a:t>
            </a:r>
            <a:r>
              <a:rPr lang="en-US" dirty="0" smtClean="0"/>
              <a:t> lain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angka</a:t>
            </a:r>
            <a:r>
              <a:rPr lang="en-US" dirty="0" smtClean="0"/>
              <a:t> </a:t>
            </a:r>
            <a:r>
              <a:rPr lang="en-US" dirty="0" err="1" smtClean="0"/>
              <a:t>desimal,hexa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octal.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85720" y="2071678"/>
            <a:ext cx="43931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FF00"/>
                </a:solidFill>
              </a:rPr>
              <a:t>Desimal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menjadi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Binner</a:t>
            </a: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 err="1" smtClean="0"/>
              <a:t>Berapakah</a:t>
            </a:r>
            <a:r>
              <a:rPr lang="en-US" dirty="0" smtClean="0"/>
              <a:t> </a:t>
            </a:r>
            <a:r>
              <a:rPr lang="en-US" dirty="0" err="1" smtClean="0"/>
              <a:t>angka</a:t>
            </a:r>
            <a:r>
              <a:rPr lang="en-US" dirty="0" smtClean="0"/>
              <a:t> 192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binner</a:t>
            </a:r>
            <a:r>
              <a:rPr lang="en-US" dirty="0" smtClean="0"/>
              <a:t> ?</a:t>
            </a:r>
          </a:p>
          <a:p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500034" y="3071810"/>
            <a:ext cx="9635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192 : 2 =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00034" y="3500438"/>
            <a:ext cx="9076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96 : 2 =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500034" y="4000504"/>
            <a:ext cx="9012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48 : 2 =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500034" y="4500570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24 : 2 =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00034" y="4929198"/>
            <a:ext cx="8402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 : 2 =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500034" y="5429264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6 : 2 =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00034" y="5857892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 : 2 =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428728" y="3071810"/>
            <a:ext cx="1028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96 </a:t>
            </a:r>
            <a:r>
              <a:rPr lang="en-US" dirty="0" err="1" smtClean="0"/>
              <a:t>sisa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1428728" y="3500438"/>
            <a:ext cx="1022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48 </a:t>
            </a:r>
            <a:r>
              <a:rPr lang="en-US" dirty="0" err="1" smtClean="0"/>
              <a:t>sisa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1428728" y="4000504"/>
            <a:ext cx="1011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24 </a:t>
            </a:r>
            <a:r>
              <a:rPr lang="en-US" dirty="0" err="1" smtClean="0"/>
              <a:t>sisa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1428728" y="4488428"/>
            <a:ext cx="9616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12 </a:t>
            </a:r>
            <a:r>
              <a:rPr lang="en-US" dirty="0" err="1" smtClean="0"/>
              <a:t>sisa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1428728" y="4929198"/>
            <a:ext cx="902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6 </a:t>
            </a:r>
            <a:r>
              <a:rPr lang="en-US" dirty="0" err="1" smtClean="0"/>
              <a:t>sisa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1428728" y="5429264"/>
            <a:ext cx="9022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3 </a:t>
            </a:r>
            <a:r>
              <a:rPr lang="en-US" dirty="0" err="1" smtClean="0"/>
              <a:t>sisa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1428728" y="5857892"/>
            <a:ext cx="796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1 </a:t>
            </a:r>
            <a:r>
              <a:rPr lang="en-US" dirty="0" err="1" smtClean="0"/>
              <a:t>sisa</a:t>
            </a:r>
            <a:r>
              <a:rPr lang="en-US" dirty="0" smtClean="0"/>
              <a:t> 1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695503" y="3000372"/>
            <a:ext cx="569194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 err="1" smtClean="0">
                <a:solidFill>
                  <a:srgbClr val="FFFF00"/>
                </a:solidFill>
              </a:rPr>
              <a:t>sisa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smtClean="0">
                <a:solidFill>
                  <a:srgbClr val="FFFF00"/>
                </a:solidFill>
                <a:latin typeface="Arial Black" pitchFamily="34" charset="0"/>
              </a:rPr>
              <a:t>0 </a:t>
            </a:r>
            <a:r>
              <a:rPr lang="en-US" sz="1600" i="1" dirty="0" err="1" smtClean="0">
                <a:solidFill>
                  <a:srgbClr val="FFFF00"/>
                </a:solidFill>
              </a:rPr>
              <a:t>jika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hasil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bagi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adalah</a:t>
            </a:r>
            <a:r>
              <a:rPr lang="en-US" sz="1600" i="1" dirty="0" smtClean="0">
                <a:solidFill>
                  <a:srgbClr val="FFFF00"/>
                </a:solidFill>
              </a:rPr>
              <a:t> Pas </a:t>
            </a:r>
            <a:r>
              <a:rPr lang="en-US" sz="1600" i="1" dirty="0" err="1" smtClean="0">
                <a:solidFill>
                  <a:srgbClr val="FFFF00"/>
                </a:solidFill>
              </a:rPr>
              <a:t>tidak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menghasilkan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koma</a:t>
            </a:r>
            <a:endParaRPr lang="en-US" sz="1600" i="1" dirty="0" smtClean="0">
              <a:solidFill>
                <a:srgbClr val="FFFF00"/>
              </a:solidFill>
            </a:endParaRPr>
          </a:p>
          <a:p>
            <a:r>
              <a:rPr lang="en-US" sz="1600" i="1" dirty="0" err="1" smtClean="0">
                <a:solidFill>
                  <a:srgbClr val="FFFF00"/>
                </a:solidFill>
              </a:rPr>
              <a:t>Jika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menghasilkan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koma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maka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di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ambil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angka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yg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kiri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dari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koma</a:t>
            </a:r>
            <a:endParaRPr lang="en-US" sz="1600" i="1" dirty="0" smtClean="0">
              <a:solidFill>
                <a:srgbClr val="FFFF00"/>
              </a:solidFill>
            </a:endParaRPr>
          </a:p>
          <a:p>
            <a:r>
              <a:rPr lang="en-US" sz="1600" i="1" dirty="0" err="1" smtClean="0">
                <a:solidFill>
                  <a:srgbClr val="FFFF00"/>
                </a:solidFill>
              </a:rPr>
              <a:t>dan</a:t>
            </a:r>
            <a:r>
              <a:rPr lang="en-US" sz="1600" i="1" dirty="0" smtClean="0">
                <a:solidFill>
                  <a:srgbClr val="FFFF00"/>
                </a:solidFill>
              </a:rPr>
              <a:t> yang </a:t>
            </a:r>
            <a:r>
              <a:rPr lang="en-US" sz="1600" i="1" dirty="0" err="1" smtClean="0">
                <a:solidFill>
                  <a:srgbClr val="FFFF00"/>
                </a:solidFill>
              </a:rPr>
              <a:t>kanan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di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sebut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sisa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smtClean="0">
                <a:solidFill>
                  <a:srgbClr val="FFFF00"/>
                </a:solidFill>
                <a:latin typeface="Arial Black" pitchFamily="34" charset="0"/>
              </a:rPr>
              <a:t>1 </a:t>
            </a:r>
            <a:r>
              <a:rPr lang="en-US" sz="1600" i="1" dirty="0" smtClean="0">
                <a:solidFill>
                  <a:srgbClr val="FFFF00"/>
                </a:solidFill>
              </a:rPr>
              <a:t>( </a:t>
            </a:r>
            <a:r>
              <a:rPr lang="en-US" sz="1600" i="1" dirty="0" err="1" smtClean="0">
                <a:solidFill>
                  <a:srgbClr val="FFFF00"/>
                </a:solidFill>
              </a:rPr>
              <a:t>misal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smtClean="0">
                <a:solidFill>
                  <a:srgbClr val="FFFF00"/>
                </a:solidFill>
                <a:latin typeface="Arial Black" pitchFamily="34" charset="0"/>
              </a:rPr>
              <a:t>2,5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maka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disebut</a:t>
            </a:r>
            <a:endParaRPr lang="en-US" sz="1600" i="1" dirty="0" smtClean="0">
              <a:solidFill>
                <a:srgbClr val="FFFF00"/>
              </a:solidFill>
            </a:endParaRPr>
          </a:p>
          <a:p>
            <a:r>
              <a:rPr lang="en-US" sz="1600" i="1" dirty="0" smtClean="0">
                <a:solidFill>
                  <a:srgbClr val="FFFF00"/>
                </a:solidFill>
                <a:latin typeface="Arial Black" pitchFamily="34" charset="0"/>
              </a:rPr>
              <a:t>2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err="1" smtClean="0">
                <a:solidFill>
                  <a:srgbClr val="FFFF00"/>
                </a:solidFill>
              </a:rPr>
              <a:t>sisa</a:t>
            </a:r>
            <a:r>
              <a:rPr lang="en-US" sz="1600" i="1" dirty="0" smtClean="0">
                <a:solidFill>
                  <a:srgbClr val="FFFF00"/>
                </a:solidFill>
              </a:rPr>
              <a:t> </a:t>
            </a:r>
            <a:r>
              <a:rPr lang="en-US" sz="1600" i="1" dirty="0" smtClean="0">
                <a:solidFill>
                  <a:srgbClr val="FFFF00"/>
                </a:solidFill>
                <a:latin typeface="Arial Black" pitchFamily="34" charset="0"/>
              </a:rPr>
              <a:t>1 </a:t>
            </a:r>
            <a:r>
              <a:rPr lang="en-US" sz="1600" i="1" dirty="0" smtClean="0">
                <a:solidFill>
                  <a:srgbClr val="FFFF00"/>
                </a:solidFill>
              </a:rPr>
              <a:t>)</a:t>
            </a:r>
            <a:endParaRPr lang="en-US" sz="1600" i="1" dirty="0">
              <a:solidFill>
                <a:srgbClr val="FFFF00"/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1571604" y="6357958"/>
            <a:ext cx="714380" cy="1588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endCxn id="17" idx="3"/>
          </p:cNvCxnSpPr>
          <p:nvPr/>
        </p:nvCxnSpPr>
        <p:spPr>
          <a:xfrm rot="5400000" flipH="1" flipV="1">
            <a:off x="1249711" y="4435625"/>
            <a:ext cx="2387102" cy="28804"/>
          </a:xfrm>
          <a:prstGeom prst="straightConnector1">
            <a:avLst/>
          </a:prstGeom>
          <a:ln w="28575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000364" y="5786454"/>
            <a:ext cx="8002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Arial Black" pitchFamily="34" charset="0"/>
              </a:rPr>
              <a:t>11</a:t>
            </a:r>
            <a:endParaRPr lang="en-US" sz="3600" dirty="0">
              <a:latin typeface="Arial Black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612245" y="578645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Arial Black" pitchFamily="34" charset="0"/>
              </a:rPr>
              <a:t>000000</a:t>
            </a:r>
            <a:endParaRPr lang="en-US" sz="3600" dirty="0">
              <a:latin typeface="Arial Black" pitchFamily="34" charset="0"/>
            </a:endParaRPr>
          </a:p>
        </p:txBody>
      </p:sp>
      <p:pic>
        <p:nvPicPr>
          <p:cNvPr id="1026" name="Picture 2" descr="G:\My Documents\My Pictures\mix\cendolnya_gan_by_pakt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4286256"/>
            <a:ext cx="2705100" cy="198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4282" y="214290"/>
            <a:ext cx="54672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rgbClr val="FFFF00"/>
                </a:solidFill>
              </a:rPr>
              <a:t>Binner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menjadi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Desimal</a:t>
            </a:r>
            <a:endParaRPr lang="en-US" dirty="0" smtClean="0">
              <a:solidFill>
                <a:srgbClr val="FFFF00"/>
              </a:solidFill>
            </a:endParaRPr>
          </a:p>
          <a:p>
            <a:r>
              <a:rPr lang="en-US" dirty="0" err="1" smtClean="0"/>
              <a:t>Berapakah</a:t>
            </a:r>
            <a:r>
              <a:rPr lang="en-US" dirty="0" smtClean="0"/>
              <a:t>  </a:t>
            </a:r>
            <a:r>
              <a:rPr lang="en-US" dirty="0" err="1" smtClean="0"/>
              <a:t>angka</a:t>
            </a:r>
            <a:r>
              <a:rPr lang="en-US" dirty="0" smtClean="0"/>
              <a:t> </a:t>
            </a:r>
            <a:r>
              <a:rPr lang="en-US" dirty="0" smtClean="0">
                <a:latin typeface="Arial Rounded MT Bold" pitchFamily="34" charset="0"/>
              </a:rPr>
              <a:t>11000000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 </a:t>
            </a:r>
            <a:r>
              <a:rPr lang="en-US" dirty="0" err="1" smtClean="0"/>
              <a:t>Desimal</a:t>
            </a:r>
            <a:r>
              <a:rPr lang="en-US" dirty="0" smtClean="0"/>
              <a:t> ?</a:t>
            </a:r>
          </a:p>
          <a:p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785786" y="1000109"/>
          <a:ext cx="7572424" cy="17620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6553"/>
                <a:gridCol w="946553"/>
                <a:gridCol w="946553"/>
                <a:gridCol w="946553"/>
                <a:gridCol w="946553"/>
                <a:gridCol w="946553"/>
                <a:gridCol w="946553"/>
                <a:gridCol w="946553"/>
              </a:tblGrid>
              <a:tr h="57328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Rounded MT Bold" pitchFamily="34" charset="0"/>
                        </a:rPr>
                        <a:t>1</a:t>
                      </a:r>
                      <a:endParaRPr lang="en-US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Rounded MT Bold" pitchFamily="34" charset="0"/>
                        </a:rPr>
                        <a:t>1</a:t>
                      </a:r>
                      <a:endParaRPr lang="en-US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FF00"/>
                          </a:solidFill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solidFill>
                          <a:srgbClr val="FFFF00"/>
                        </a:solidFill>
                        <a:latin typeface="Arial Rounded MT Bold" pitchFamily="34" charset="0"/>
                      </a:endParaRPr>
                    </a:p>
                  </a:txBody>
                  <a:tcPr anchor="ctr"/>
                </a:tc>
              </a:tr>
              <a:tr h="114122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  <a:r>
                        <a:rPr lang="en-US" sz="2400" baseline="30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7</a:t>
                      </a:r>
                    </a:p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  <a:r>
                        <a:rPr lang="en-US" sz="2400" baseline="30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6</a:t>
                      </a:r>
                    </a:p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  <a:r>
                        <a:rPr lang="en-US" sz="2400" baseline="30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5</a:t>
                      </a:r>
                    </a:p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  <a:r>
                        <a:rPr lang="en-US" sz="2400" baseline="30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4</a:t>
                      </a:r>
                    </a:p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  <a:r>
                        <a:rPr lang="en-US" sz="2400" baseline="30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3</a:t>
                      </a:r>
                    </a:p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  <a:r>
                        <a:rPr lang="en-US" sz="2400" baseline="30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</a:p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400" dirty="0" smtClean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  <a:r>
                        <a:rPr lang="en-US" sz="2400" baseline="30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1</a:t>
                      </a:r>
                    </a:p>
                    <a:p>
                      <a:pPr algn="ctr"/>
                      <a:endParaRPr lang="en-US" sz="24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2</a:t>
                      </a:r>
                      <a:r>
                        <a:rPr lang="en-US" sz="2400" baseline="30000" dirty="0" smtClean="0">
                          <a:solidFill>
                            <a:srgbClr val="FF0000"/>
                          </a:solidFill>
                          <a:latin typeface="Arial Black" pitchFamily="34" charset="0"/>
                        </a:rPr>
                        <a:t>0</a:t>
                      </a:r>
                      <a:endParaRPr lang="en-US" sz="2400" baseline="30000" dirty="0">
                        <a:solidFill>
                          <a:srgbClr val="FF0000"/>
                        </a:solidFill>
                        <a:latin typeface="Arial Black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785786" y="3571876"/>
          <a:ext cx="757243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6554"/>
                <a:gridCol w="946554"/>
                <a:gridCol w="946554"/>
                <a:gridCol w="946554"/>
                <a:gridCol w="946554"/>
                <a:gridCol w="946554"/>
                <a:gridCol w="946554"/>
                <a:gridCol w="946554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128 x 1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64 x 1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32 x 0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16 x 0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8 x 0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4 x 0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2 x0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rgbClr val="FFFF00"/>
                          </a:solidFill>
                        </a:rPr>
                        <a:t>1 x 0</a:t>
                      </a:r>
                      <a:endParaRPr lang="en-US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785786" y="4143380"/>
          <a:ext cx="757243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6554"/>
                <a:gridCol w="946554"/>
                <a:gridCol w="946554"/>
                <a:gridCol w="946554"/>
                <a:gridCol w="946554"/>
                <a:gridCol w="946554"/>
                <a:gridCol w="946554"/>
                <a:gridCol w="94655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128</a:t>
                      </a:r>
                      <a:endParaRPr lang="en-US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64</a:t>
                      </a:r>
                      <a:endParaRPr lang="en-US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0</a:t>
                      </a:r>
                      <a:endParaRPr lang="en-US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0</a:t>
                      </a:r>
                      <a:endParaRPr lang="en-US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0</a:t>
                      </a:r>
                      <a:endParaRPr lang="en-US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0</a:t>
                      </a:r>
                      <a:endParaRPr lang="en-US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0</a:t>
                      </a:r>
                      <a:endParaRPr lang="en-US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rgbClr val="FFC000"/>
                          </a:solidFill>
                        </a:rPr>
                        <a:t>0</a:t>
                      </a:r>
                      <a:endParaRPr lang="en-US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" name="Left Brace 10"/>
          <p:cNvSpPr/>
          <p:nvPr/>
        </p:nvSpPr>
        <p:spPr>
          <a:xfrm rot="16200000">
            <a:off x="4286248" y="1643050"/>
            <a:ext cx="428628" cy="6429420"/>
          </a:xfrm>
          <a:prstGeom prst="leftBrac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3714744" y="5143512"/>
            <a:ext cx="20558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128 + 64  = 192</a:t>
            </a:r>
            <a:endParaRPr lang="en-US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3571868" y="5715016"/>
            <a:ext cx="23853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Jadi</a:t>
            </a:r>
            <a:r>
              <a:rPr lang="en-US" dirty="0" smtClean="0"/>
              <a:t> </a:t>
            </a:r>
            <a:r>
              <a:rPr lang="en-US" dirty="0" smtClean="0">
                <a:latin typeface="Arial Rounded MT Bold" pitchFamily="34" charset="0"/>
              </a:rPr>
              <a:t>11000000 = 192</a:t>
            </a:r>
            <a:endParaRPr lang="en-US" dirty="0"/>
          </a:p>
        </p:txBody>
      </p:sp>
      <p:pic>
        <p:nvPicPr>
          <p:cNvPr id="14" name="Picture 2" descr="G:\My Documents\My Pictures\mix\cendolnya_gan_by_pakto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38900" y="4876800"/>
            <a:ext cx="2705100" cy="1981200"/>
          </a:xfrm>
          <a:prstGeom prst="rect">
            <a:avLst/>
          </a:prstGeom>
          <a:noFill/>
        </p:spPr>
      </p:pic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7429520" y="2857496"/>
          <a:ext cx="857256" cy="500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1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500826" y="2857496"/>
          <a:ext cx="857256" cy="500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2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5572132" y="2857496"/>
          <a:ext cx="857256" cy="500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4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/>
        </p:nvGraphicFramePr>
        <p:xfrm>
          <a:off x="4643438" y="2857496"/>
          <a:ext cx="857256" cy="500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8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3714744" y="2857496"/>
          <a:ext cx="857256" cy="500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16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2714612" y="2857496"/>
          <a:ext cx="857256" cy="500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32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/>
        </p:nvGraphicFramePr>
        <p:xfrm>
          <a:off x="1785918" y="2857496"/>
          <a:ext cx="857256" cy="500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64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/>
        </p:nvGraphicFramePr>
        <p:xfrm>
          <a:off x="857224" y="2857496"/>
          <a:ext cx="857256" cy="500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</a:tblGrid>
              <a:tr h="50006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128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3" name="Bent Arrow 22"/>
          <p:cNvSpPr/>
          <p:nvPr/>
        </p:nvSpPr>
        <p:spPr>
          <a:xfrm>
            <a:off x="357158" y="1285860"/>
            <a:ext cx="357158" cy="1857388"/>
          </a:xfrm>
          <a:prstGeom prst="bent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animBg="1"/>
      <p:bldP spid="11" grpId="1" animBg="1"/>
      <p:bldP spid="12" grpId="0"/>
      <p:bldP spid="13" grpId="0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42910" y="785794"/>
            <a:ext cx="684693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Network ID </a:t>
            </a:r>
            <a:r>
              <a:rPr lang="en-US" dirty="0" err="1" smtClean="0"/>
              <a:t>dan</a:t>
            </a:r>
            <a:r>
              <a:rPr lang="en-US" dirty="0" smtClean="0"/>
              <a:t> Host ID</a:t>
            </a:r>
          </a:p>
          <a:p>
            <a:endParaRPr lang="en-US" dirty="0"/>
          </a:p>
          <a:p>
            <a:pPr>
              <a:buFontTx/>
              <a:buChar char="-"/>
            </a:pPr>
            <a:r>
              <a:rPr lang="en-US" dirty="0" smtClean="0"/>
              <a:t> Net Id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nomor</a:t>
            </a:r>
            <a:r>
              <a:rPr lang="en-US" dirty="0" smtClean="0"/>
              <a:t> </a:t>
            </a:r>
            <a:r>
              <a:rPr lang="en-US" dirty="0" err="1" smtClean="0"/>
              <a:t>identitas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/>
              <a:t> </a:t>
            </a:r>
            <a:r>
              <a:rPr lang="en-US" dirty="0" smtClean="0"/>
              <a:t>Host Id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nomor</a:t>
            </a:r>
            <a:r>
              <a:rPr lang="en-US" dirty="0" smtClean="0"/>
              <a:t> </a:t>
            </a:r>
            <a:r>
              <a:rPr lang="en-US" dirty="0" err="1" smtClean="0"/>
              <a:t>identitas</a:t>
            </a:r>
            <a:r>
              <a:rPr lang="en-US" dirty="0" smtClean="0"/>
              <a:t> Host ( </a:t>
            </a:r>
            <a:r>
              <a:rPr lang="en-US" dirty="0" err="1" smtClean="0"/>
              <a:t>perangkat</a:t>
            </a:r>
            <a:r>
              <a:rPr lang="en-US" dirty="0" smtClean="0"/>
              <a:t>, komputer ,</a:t>
            </a:r>
            <a:r>
              <a:rPr lang="en-US" dirty="0" err="1" smtClean="0"/>
              <a:t>dsb</a:t>
            </a:r>
            <a:r>
              <a:rPr lang="en-US" dirty="0" smtClean="0"/>
              <a:t> )</a:t>
            </a:r>
          </a:p>
          <a:p>
            <a:pPr>
              <a:buFontTx/>
              <a:buChar char="-"/>
            </a:pPr>
            <a:endParaRPr lang="en-US" dirty="0"/>
          </a:p>
          <a:p>
            <a:r>
              <a:rPr lang="en-US" dirty="0" err="1" smtClean="0"/>
              <a:t>Angka</a:t>
            </a:r>
            <a:r>
              <a:rPr lang="en-US" dirty="0" smtClean="0"/>
              <a:t> Net Id </a:t>
            </a:r>
            <a:r>
              <a:rPr lang="en-US" dirty="0" err="1" smtClean="0"/>
              <a:t>dan</a:t>
            </a:r>
            <a:r>
              <a:rPr lang="en-US" dirty="0" smtClean="0"/>
              <a:t> Host Id </a:t>
            </a:r>
            <a:r>
              <a:rPr lang="en-US" dirty="0" err="1" smtClean="0"/>
              <a:t>tergantung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masing-masing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285852" y="2928934"/>
            <a:ext cx="5787162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Contoh</a:t>
            </a:r>
            <a:r>
              <a:rPr lang="en-US" dirty="0" smtClean="0"/>
              <a:t>  IP </a:t>
            </a:r>
            <a:r>
              <a:rPr lang="en-US" dirty="0" err="1" smtClean="0"/>
              <a:t>Kelas</a:t>
            </a:r>
            <a:r>
              <a:rPr lang="en-US" dirty="0" smtClean="0"/>
              <a:t> C:</a:t>
            </a:r>
          </a:p>
          <a:p>
            <a:r>
              <a:rPr lang="en-US" sz="6000" dirty="0" smtClean="0">
                <a:latin typeface="Arial Rounded MT Bold" pitchFamily="34" charset="0"/>
              </a:rPr>
              <a:t>192 . 168. 10 .1</a:t>
            </a:r>
            <a:endParaRPr lang="en-US" sz="6000" dirty="0">
              <a:latin typeface="Arial Rounded MT Bold" pitchFamily="34" charset="0"/>
            </a:endParaRPr>
          </a:p>
        </p:txBody>
      </p:sp>
      <p:sp>
        <p:nvSpPr>
          <p:cNvPr id="9" name="Right Brace 8"/>
          <p:cNvSpPr/>
          <p:nvPr/>
        </p:nvSpPr>
        <p:spPr>
          <a:xfrm rot="5400000">
            <a:off x="3643306" y="2571744"/>
            <a:ext cx="428628" cy="3714776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Brace 9"/>
          <p:cNvSpPr/>
          <p:nvPr/>
        </p:nvSpPr>
        <p:spPr>
          <a:xfrm rot="5400000">
            <a:off x="6465107" y="4107661"/>
            <a:ext cx="428628" cy="642942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500430" y="4714884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  <a:latin typeface="Arial Rounded MT Bold" pitchFamily="34" charset="0"/>
              </a:rPr>
              <a:t>Net Id</a:t>
            </a:r>
            <a:endParaRPr lang="en-US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15074" y="4714884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C000"/>
                </a:solidFill>
                <a:latin typeface="Arial Rounded MT Bold" pitchFamily="34" charset="0"/>
              </a:rPr>
              <a:t>Host Id</a:t>
            </a:r>
            <a:endParaRPr lang="en-US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8596" y="5429264"/>
            <a:ext cx="30636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rgbClr val="FFFF00"/>
                </a:solidFill>
                <a:latin typeface="Arial Rounded MT Bold" pitchFamily="34" charset="0"/>
              </a:rPr>
              <a:t>Net Id </a:t>
            </a:r>
            <a:r>
              <a:rPr lang="en-US" sz="2400" dirty="0" smtClean="0">
                <a:latin typeface="Arial Rounded MT Bold" pitchFamily="34" charset="0"/>
              </a:rPr>
              <a:t>= 192.168.10</a:t>
            </a:r>
          </a:p>
          <a:p>
            <a:r>
              <a:rPr lang="en-US" sz="2400" dirty="0" smtClean="0">
                <a:solidFill>
                  <a:srgbClr val="FFC000"/>
                </a:solidFill>
                <a:latin typeface="Arial Rounded MT Bold" pitchFamily="34" charset="0"/>
              </a:rPr>
              <a:t>Host Id </a:t>
            </a:r>
            <a:r>
              <a:rPr lang="en-US" sz="2400" dirty="0" smtClean="0">
                <a:latin typeface="Arial Rounded MT Bold" pitchFamily="34" charset="0"/>
              </a:rPr>
              <a:t>= 1</a:t>
            </a:r>
            <a:endParaRPr lang="en-US" sz="2400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4282" y="214290"/>
            <a:ext cx="772936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SUBNET MASK</a:t>
            </a:r>
          </a:p>
          <a:p>
            <a:r>
              <a:rPr lang="en-US" dirty="0" err="1" smtClean="0">
                <a:solidFill>
                  <a:srgbClr val="FFFF00"/>
                </a:solidFill>
              </a:rPr>
              <a:t>Berfungsi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untuk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membagi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jaringan</a:t>
            </a:r>
            <a:r>
              <a:rPr lang="en-US" dirty="0" smtClean="0">
                <a:solidFill>
                  <a:srgbClr val="FFFF00"/>
                </a:solidFill>
              </a:rPr>
              <a:t>  </a:t>
            </a:r>
            <a:r>
              <a:rPr lang="en-US" dirty="0" err="1" smtClean="0">
                <a:solidFill>
                  <a:srgbClr val="FFFF00"/>
                </a:solidFill>
              </a:rPr>
              <a:t>menjadi</a:t>
            </a:r>
            <a:r>
              <a:rPr lang="en-US" dirty="0" smtClean="0">
                <a:solidFill>
                  <a:srgbClr val="FFFF00"/>
                </a:solidFill>
              </a:rPr>
              <a:t> sub </a:t>
            </a:r>
            <a:r>
              <a:rPr lang="en-US" dirty="0" err="1" smtClean="0">
                <a:solidFill>
                  <a:srgbClr val="FFFF00"/>
                </a:solidFill>
              </a:rPr>
              <a:t>jaringan</a:t>
            </a:r>
            <a:r>
              <a:rPr lang="en-US" dirty="0" smtClean="0">
                <a:solidFill>
                  <a:srgbClr val="FFFF00"/>
                </a:solidFill>
              </a:rPr>
              <a:t>.</a:t>
            </a:r>
          </a:p>
          <a:p>
            <a:r>
              <a:rPr lang="en-US" dirty="0" err="1" smtClean="0">
                <a:solidFill>
                  <a:srgbClr val="FFFF00"/>
                </a:solidFill>
              </a:rPr>
              <a:t>Penulisan</a:t>
            </a:r>
            <a:r>
              <a:rPr lang="en-US" dirty="0" smtClean="0">
                <a:solidFill>
                  <a:srgbClr val="FFFF00"/>
                </a:solidFill>
              </a:rPr>
              <a:t> Subnet Mask </a:t>
            </a:r>
            <a:r>
              <a:rPr lang="en-US" dirty="0" err="1" smtClean="0">
                <a:solidFill>
                  <a:srgbClr val="FFFF00"/>
                </a:solidFill>
              </a:rPr>
              <a:t>dengan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angka</a:t>
            </a:r>
            <a:r>
              <a:rPr lang="en-US" dirty="0" smtClean="0">
                <a:solidFill>
                  <a:srgbClr val="FFFF00"/>
                </a:solidFill>
              </a:rPr>
              <a:t> 255.255.255.255</a:t>
            </a:r>
          </a:p>
          <a:p>
            <a:r>
              <a:rPr lang="en-US" dirty="0" err="1" smtClean="0">
                <a:solidFill>
                  <a:srgbClr val="FFFF00"/>
                </a:solidFill>
              </a:rPr>
              <a:t>Contoh</a:t>
            </a:r>
            <a:r>
              <a:rPr lang="en-US" dirty="0" smtClean="0">
                <a:solidFill>
                  <a:srgbClr val="FFFF00"/>
                </a:solidFill>
              </a:rPr>
              <a:t> :</a:t>
            </a:r>
          </a:p>
          <a:p>
            <a:r>
              <a:rPr lang="en-US" dirty="0" smtClean="0">
                <a:solidFill>
                  <a:srgbClr val="FFFF00"/>
                </a:solidFill>
                <a:latin typeface="Arial Rounded MT Bold" pitchFamily="34" charset="0"/>
              </a:rPr>
              <a:t>IP Address     : 192.168.10.1</a:t>
            </a:r>
          </a:p>
          <a:p>
            <a:r>
              <a:rPr lang="en-US" dirty="0" smtClean="0">
                <a:solidFill>
                  <a:srgbClr val="FFFF00"/>
                </a:solidFill>
                <a:latin typeface="Arial Rounded MT Bold" pitchFamily="34" charset="0"/>
              </a:rPr>
              <a:t>Subnet Mask : 255.255.255.0</a:t>
            </a:r>
          </a:p>
          <a:p>
            <a:r>
              <a:rPr lang="en-US" dirty="0" err="1" smtClean="0">
                <a:solidFill>
                  <a:srgbClr val="FFFF00"/>
                </a:solidFill>
              </a:rPr>
              <a:t>Dengan</a:t>
            </a:r>
            <a:r>
              <a:rPr lang="en-US" dirty="0" smtClean="0">
                <a:solidFill>
                  <a:srgbClr val="FFFF00"/>
                </a:solidFill>
              </a:rPr>
              <a:t> Subnet Mask </a:t>
            </a:r>
            <a:r>
              <a:rPr lang="en-US" dirty="0" err="1" smtClean="0">
                <a:solidFill>
                  <a:srgbClr val="FFFF00"/>
                </a:solidFill>
              </a:rPr>
              <a:t>maka</a:t>
            </a:r>
            <a:r>
              <a:rPr lang="en-US" dirty="0" smtClean="0">
                <a:solidFill>
                  <a:srgbClr val="FFFF00"/>
                </a:solidFill>
              </a:rPr>
              <a:t> No IP </a:t>
            </a:r>
            <a:r>
              <a:rPr lang="en-US" dirty="0" err="1" smtClean="0">
                <a:solidFill>
                  <a:srgbClr val="FFFF00"/>
                </a:solidFill>
              </a:rPr>
              <a:t>dapat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dibedakan</a:t>
            </a:r>
            <a:r>
              <a:rPr lang="en-US" dirty="0" smtClean="0">
                <a:solidFill>
                  <a:srgbClr val="FFFF00"/>
                </a:solidFill>
              </a:rPr>
              <a:t> </a:t>
            </a:r>
            <a:r>
              <a:rPr lang="en-US" dirty="0" err="1" smtClean="0">
                <a:solidFill>
                  <a:srgbClr val="FFFF00"/>
                </a:solidFill>
              </a:rPr>
              <a:t>mana</a:t>
            </a:r>
            <a:r>
              <a:rPr lang="en-US" dirty="0" smtClean="0">
                <a:solidFill>
                  <a:srgbClr val="FFFF00"/>
                </a:solidFill>
              </a:rPr>
              <a:t> Net Id </a:t>
            </a:r>
            <a:r>
              <a:rPr lang="en-US" dirty="0" err="1" smtClean="0">
                <a:solidFill>
                  <a:srgbClr val="FFFF00"/>
                </a:solidFill>
              </a:rPr>
              <a:t>dan</a:t>
            </a:r>
            <a:r>
              <a:rPr lang="en-US" dirty="0" smtClean="0">
                <a:solidFill>
                  <a:srgbClr val="FFFF00"/>
                </a:solidFill>
              </a:rPr>
              <a:t> Host Id</a:t>
            </a:r>
            <a:endParaRPr lang="en-US" dirty="0">
              <a:solidFill>
                <a:srgbClr val="FFFF00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285720" y="257174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255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255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255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85720" y="471488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192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168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255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255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en-U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6572264" y="2571744"/>
            <a:ext cx="1990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Net Id = 192.168.10</a:t>
            </a:r>
          </a:p>
          <a:p>
            <a:r>
              <a:rPr lang="en-US" dirty="0" smtClean="0"/>
              <a:t>Host Id = 1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6565031" y="4786322"/>
            <a:ext cx="17931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Net Id = 192.168</a:t>
            </a:r>
          </a:p>
          <a:p>
            <a:r>
              <a:rPr lang="en-US" dirty="0" smtClean="0"/>
              <a:t>Host Id = 10.1</a:t>
            </a:r>
            <a:endParaRPr lang="en-US" dirty="0"/>
          </a:p>
        </p:txBody>
      </p:sp>
      <p:sp>
        <p:nvSpPr>
          <p:cNvPr id="12" name="Right Brace 11"/>
          <p:cNvSpPr/>
          <p:nvPr/>
        </p:nvSpPr>
        <p:spPr>
          <a:xfrm rot="5400000">
            <a:off x="2285984" y="1857364"/>
            <a:ext cx="428628" cy="3714776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Brace 12"/>
          <p:cNvSpPr/>
          <p:nvPr/>
        </p:nvSpPr>
        <p:spPr>
          <a:xfrm rot="5400000">
            <a:off x="5429256" y="3071810"/>
            <a:ext cx="428628" cy="1285884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071670" y="3929066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  <a:latin typeface="Arial Rounded MT Bold" pitchFamily="34" charset="0"/>
              </a:rPr>
              <a:t>Net Id</a:t>
            </a:r>
            <a:endParaRPr lang="en-US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14942" y="4000504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  <a:latin typeface="Arial Rounded MT Bold" pitchFamily="34" charset="0"/>
              </a:rPr>
              <a:t>Host Id</a:t>
            </a:r>
            <a:endParaRPr lang="en-US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  <p:sp>
        <p:nvSpPr>
          <p:cNvPr id="16" name="Right Brace 15"/>
          <p:cNvSpPr/>
          <p:nvPr/>
        </p:nvSpPr>
        <p:spPr>
          <a:xfrm rot="5400000">
            <a:off x="1500166" y="4714884"/>
            <a:ext cx="428628" cy="2286016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Brace 16"/>
          <p:cNvSpPr/>
          <p:nvPr/>
        </p:nvSpPr>
        <p:spPr>
          <a:xfrm rot="5400000">
            <a:off x="4929190" y="4786322"/>
            <a:ext cx="428628" cy="2143140"/>
          </a:xfrm>
          <a:prstGeom prst="rightBrace">
            <a:avLst/>
          </a:prstGeom>
          <a:ln w="285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1285852" y="6072206"/>
            <a:ext cx="853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  <a:latin typeface="Arial Rounded MT Bold" pitchFamily="34" charset="0"/>
              </a:rPr>
              <a:t>Net Id</a:t>
            </a:r>
            <a:endParaRPr lang="en-US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14876" y="6143644"/>
            <a:ext cx="9797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  <a:latin typeface="Arial Rounded MT Bold" pitchFamily="34" charset="0"/>
              </a:rPr>
              <a:t>Host Id</a:t>
            </a:r>
            <a:endParaRPr lang="en-US" dirty="0">
              <a:solidFill>
                <a:srgbClr val="FFFF00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 animBg="1"/>
      <p:bldP spid="18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57158" y="857232"/>
            <a:ext cx="650883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Nomor</a:t>
            </a:r>
            <a:r>
              <a:rPr lang="en-US" dirty="0" smtClean="0"/>
              <a:t> </a:t>
            </a:r>
            <a:r>
              <a:rPr lang="en-US" dirty="0" err="1" smtClean="0"/>
              <a:t>Ponsel</a:t>
            </a:r>
            <a:r>
              <a:rPr lang="en-US" dirty="0" smtClean="0"/>
              <a:t> :</a:t>
            </a:r>
          </a:p>
          <a:p>
            <a:r>
              <a:rPr lang="en-US" sz="2400" dirty="0" smtClean="0">
                <a:latin typeface="Arial Rounded MT Bold" pitchFamily="34" charset="0"/>
              </a:rPr>
              <a:t>08127212345  </a:t>
            </a:r>
            <a:r>
              <a:rPr lang="en-US" sz="2400" dirty="0" err="1" smtClean="0">
                <a:latin typeface="Arial Rounded MT Bold" pitchFamily="34" charset="0"/>
              </a:rPr>
              <a:t>atau</a:t>
            </a:r>
            <a:r>
              <a:rPr lang="en-US" sz="2400" dirty="0" smtClean="0">
                <a:latin typeface="Arial Rounded MT Bold" pitchFamily="34" charset="0"/>
              </a:rPr>
              <a:t> </a:t>
            </a:r>
            <a:r>
              <a:rPr lang="en-US" sz="2400" dirty="0" err="1" smtClean="0">
                <a:latin typeface="Arial Rounded MT Bold" pitchFamily="34" charset="0"/>
              </a:rPr>
              <a:t>ditulis</a:t>
            </a:r>
            <a:r>
              <a:rPr lang="en-US" sz="2400" dirty="0" smtClean="0">
                <a:latin typeface="Arial Rounded MT Bold" pitchFamily="34" charset="0"/>
              </a:rPr>
              <a:t>  +628127142345</a:t>
            </a:r>
            <a:endParaRPr lang="en-US" sz="2400" dirty="0">
              <a:latin typeface="Arial Rounded MT Bold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642910" y="185736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+62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812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72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12345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1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2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3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4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714348" y="3071810"/>
          <a:ext cx="607223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6253"/>
                <a:gridCol w="1071570"/>
                <a:gridCol w="4524407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bg1"/>
                          </a:solidFill>
                          <a:latin typeface="Arial Rounded MT Bold" pitchFamily="34" charset="0"/>
                        </a:rPr>
                        <a:t>1</a:t>
                      </a:r>
                      <a:endParaRPr lang="en-US" b="0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 smtClean="0">
                          <a:solidFill>
                            <a:schemeClr val="bg1"/>
                          </a:solidFill>
                          <a:latin typeface="Arial Rounded MT Bold" pitchFamily="34" charset="0"/>
                        </a:rPr>
                        <a:t>+62</a:t>
                      </a:r>
                      <a:endParaRPr lang="en-US" b="0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US" b="0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  <a:latin typeface="Arial Rounded MT Bold" pitchFamily="34" charset="0"/>
                        </a:rPr>
                        <a:t>2</a:t>
                      </a:r>
                      <a:endParaRPr lang="en-US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  <a:latin typeface="Arial Rounded MT Bold" pitchFamily="34" charset="0"/>
                        </a:rPr>
                        <a:t>812</a:t>
                      </a:r>
                      <a:endParaRPr lang="en-US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  <a:latin typeface="Arial Rounded MT Bold" pitchFamily="34" charset="0"/>
                        </a:rPr>
                        <a:t>3</a:t>
                      </a:r>
                      <a:endParaRPr lang="en-US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  <a:latin typeface="Arial Rounded MT Bold" pitchFamily="34" charset="0"/>
                        </a:rPr>
                        <a:t>72</a:t>
                      </a:r>
                      <a:endParaRPr lang="en-US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  <a:latin typeface="Arial Rounded MT Bold" pitchFamily="34" charset="0"/>
                        </a:rPr>
                        <a:t>4</a:t>
                      </a:r>
                      <a:endParaRPr lang="en-US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  <a:latin typeface="Arial Rounded MT Bold" pitchFamily="34" charset="0"/>
                        </a:rPr>
                        <a:t>12345</a:t>
                      </a:r>
                      <a:endParaRPr lang="en-US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  <a:latin typeface="Arial Rounded MT Bold" pitchFamily="34" charset="0"/>
                      </a:endParaRPr>
                    </a:p>
                  </a:txBody>
                  <a:tcPr>
                    <a:gradFill flip="none" rotWithShape="1"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18900000" scaled="1"/>
                      <a:tileRect/>
                    </a:gra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357422" y="3071810"/>
            <a:ext cx="1453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Kode</a:t>
            </a:r>
            <a:r>
              <a:rPr lang="en-US" dirty="0" smtClean="0">
                <a:solidFill>
                  <a:schemeClr val="bg1"/>
                </a:solidFill>
              </a:rPr>
              <a:t> Negara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357422" y="3429000"/>
            <a:ext cx="3712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Kode</a:t>
            </a:r>
            <a:r>
              <a:rPr lang="en-US" dirty="0" smtClean="0">
                <a:solidFill>
                  <a:schemeClr val="bg1"/>
                </a:solidFill>
              </a:rPr>
              <a:t> Operator </a:t>
            </a:r>
            <a:r>
              <a:rPr lang="en-US" dirty="0" err="1" smtClean="0">
                <a:solidFill>
                  <a:schemeClr val="bg1"/>
                </a:solidFill>
              </a:rPr>
              <a:t>Telkomsel</a:t>
            </a:r>
            <a:r>
              <a:rPr lang="en-US" dirty="0" smtClean="0">
                <a:solidFill>
                  <a:schemeClr val="bg1"/>
                </a:solidFill>
              </a:rPr>
              <a:t> “</a:t>
            </a:r>
            <a:r>
              <a:rPr lang="en-US" dirty="0" err="1" smtClean="0">
                <a:solidFill>
                  <a:schemeClr val="bg1"/>
                </a:solidFill>
              </a:rPr>
              <a:t>Simpati</a:t>
            </a:r>
            <a:r>
              <a:rPr lang="en-US" dirty="0" smtClean="0">
                <a:solidFill>
                  <a:schemeClr val="bg1"/>
                </a:solidFill>
              </a:rPr>
              <a:t>”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57422" y="3786190"/>
            <a:ext cx="2582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Kode</a:t>
            </a:r>
            <a:r>
              <a:rPr lang="en-US" dirty="0" smtClean="0">
                <a:solidFill>
                  <a:schemeClr val="bg1"/>
                </a:solidFill>
              </a:rPr>
              <a:t> Wilayah Lampung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357422" y="4214818"/>
            <a:ext cx="18180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Nomor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identitas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857232"/>
            <a:ext cx="2217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KELAS IP ADDRESS</a:t>
            </a:r>
            <a:endParaRPr lang="en-US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1785918" y="150017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1 ~ </a:t>
                      </a:r>
                      <a:r>
                        <a:rPr lang="en-US" dirty="0" smtClean="0">
                          <a:latin typeface="Arial Rounded MT Bold" pitchFamily="34" charset="0"/>
                        </a:rPr>
                        <a:t>127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 ~ 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 ~ 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 ~ 254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762148" y="2786058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128 </a:t>
                      </a:r>
                      <a:r>
                        <a:rPr lang="en-US" dirty="0" smtClean="0">
                          <a:latin typeface="Arial Rounded MT Bold" pitchFamily="34" charset="0"/>
                        </a:rPr>
                        <a:t>~ 191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 ~ 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 ~ 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 ~ 254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762148" y="4000504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192 ~ 223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 ~ 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 ~ 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 ~ 254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255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latin typeface="Arial Rounded MT Bold" pitchFamily="34" charset="0"/>
                        </a:rPr>
                        <a:t>0</a:t>
                      </a:r>
                      <a:endParaRPr lang="en-US" dirty="0">
                        <a:latin typeface="Arial Rounded MT Bold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14282" y="1643050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 Black" pitchFamily="34" charset="0"/>
              </a:rPr>
              <a:t>KELAS A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14282" y="3000372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 Black" pitchFamily="34" charset="0"/>
              </a:rPr>
              <a:t>KELAS B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282" y="4286256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 Black" pitchFamily="34" charset="0"/>
              </a:rPr>
              <a:t>KELAS C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4282" y="5429264"/>
            <a:ext cx="76910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 Black" pitchFamily="34" charset="0"/>
              </a:rPr>
              <a:t>KELAS D :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224 ~ 239 </a:t>
            </a:r>
            <a:r>
              <a:rPr lang="en-US" dirty="0" err="1" smtClean="0">
                <a:latin typeface="Arial Black" pitchFamily="34" charset="0"/>
              </a:rPr>
              <a:t>digunakan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 smtClean="0">
                <a:latin typeface="Arial Black" pitchFamily="34" charset="0"/>
              </a:rPr>
              <a:t>untuk</a:t>
            </a:r>
            <a:r>
              <a:rPr lang="en-US" dirty="0" smtClean="0">
                <a:latin typeface="Arial Black" pitchFamily="34" charset="0"/>
              </a:rPr>
              <a:t> Multicast Addressing</a:t>
            </a:r>
          </a:p>
          <a:p>
            <a:r>
              <a:rPr lang="en-US" dirty="0" smtClean="0">
                <a:latin typeface="Arial Black" pitchFamily="34" charset="0"/>
              </a:rPr>
              <a:t>KELAS E : </a:t>
            </a:r>
            <a:r>
              <a:rPr lang="en-US" dirty="0" smtClean="0">
                <a:solidFill>
                  <a:schemeClr val="bg1"/>
                </a:solidFill>
                <a:latin typeface="Arial Black" pitchFamily="34" charset="0"/>
              </a:rPr>
              <a:t>240 ~ 254 </a:t>
            </a:r>
            <a:r>
              <a:rPr lang="en-US" dirty="0" err="1" smtClean="0">
                <a:latin typeface="Arial Black" pitchFamily="34" charset="0"/>
              </a:rPr>
              <a:t>digunakan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 smtClean="0">
                <a:latin typeface="Arial Black" pitchFamily="34" charset="0"/>
              </a:rPr>
              <a:t>untuk</a:t>
            </a:r>
            <a:r>
              <a:rPr lang="en-US" dirty="0" smtClean="0">
                <a:latin typeface="Arial Black" pitchFamily="34" charset="0"/>
              </a:rPr>
              <a:t> experimental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785918" y="2285992"/>
            <a:ext cx="63659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latin typeface="Arial Rounded MT Bold" pitchFamily="34" charset="0"/>
              </a:rPr>
              <a:t>Kelas</a:t>
            </a:r>
            <a:r>
              <a:rPr lang="en-US" dirty="0" smtClean="0">
                <a:latin typeface="Arial Rounded MT Bold" pitchFamily="34" charset="0"/>
              </a:rPr>
              <a:t> A </a:t>
            </a:r>
            <a:r>
              <a:rPr lang="en-US" dirty="0" err="1" smtClean="0">
                <a:latin typeface="Arial Rounded MT Bold" pitchFamily="34" charset="0"/>
              </a:rPr>
              <a:t>dapat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mangalamati</a:t>
            </a:r>
            <a:r>
              <a:rPr lang="en-US" dirty="0" smtClean="0">
                <a:latin typeface="Arial Rounded MT Bold" pitchFamily="34" charset="0"/>
              </a:rPr>
              <a:t> host </a:t>
            </a:r>
            <a:r>
              <a:rPr lang="en-US" dirty="0" err="1" smtClean="0">
                <a:latin typeface="Arial Rounded MT Bold" pitchFamily="34" charset="0"/>
              </a:rPr>
              <a:t>sebanyak</a:t>
            </a:r>
            <a:r>
              <a:rPr lang="en-US" dirty="0" smtClean="0">
                <a:latin typeface="Arial Rounded MT Bold" pitchFamily="34" charset="0"/>
              </a:rPr>
              <a:t> : </a:t>
            </a:r>
            <a:r>
              <a:rPr lang="en-US" dirty="0" smtClean="0">
                <a:latin typeface="Arial Rounded MT Bold" pitchFamily="34" charset="0"/>
              </a:rPr>
              <a:t>256</a:t>
            </a:r>
            <a:r>
              <a:rPr lang="en-US" baseline="30000" dirty="0" smtClean="0">
                <a:latin typeface="Arial Rounded MT Bold" pitchFamily="34" charset="0"/>
              </a:rPr>
              <a:t>3       ( 16.777.216)</a:t>
            </a:r>
            <a:endParaRPr lang="en-US" baseline="30000" dirty="0">
              <a:latin typeface="Arial Rounded MT Bold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14480" y="3571876"/>
            <a:ext cx="6309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latin typeface="Arial Rounded MT Bold" pitchFamily="34" charset="0"/>
              </a:rPr>
              <a:t>Kelas</a:t>
            </a:r>
            <a:r>
              <a:rPr lang="en-US" dirty="0" smtClean="0">
                <a:latin typeface="Arial Rounded MT Bold" pitchFamily="34" charset="0"/>
              </a:rPr>
              <a:t> B </a:t>
            </a:r>
            <a:r>
              <a:rPr lang="en-US" dirty="0" err="1" smtClean="0">
                <a:latin typeface="Arial Rounded MT Bold" pitchFamily="34" charset="0"/>
              </a:rPr>
              <a:t>dapat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mangalamati</a:t>
            </a:r>
            <a:r>
              <a:rPr lang="en-US" dirty="0" smtClean="0">
                <a:latin typeface="Arial Rounded MT Bold" pitchFamily="34" charset="0"/>
              </a:rPr>
              <a:t> host </a:t>
            </a:r>
            <a:r>
              <a:rPr lang="en-US" dirty="0" err="1" smtClean="0">
                <a:latin typeface="Arial Rounded MT Bold" pitchFamily="34" charset="0"/>
              </a:rPr>
              <a:t>sebanyak</a:t>
            </a:r>
            <a:r>
              <a:rPr lang="en-US" dirty="0" smtClean="0">
                <a:latin typeface="Arial Rounded MT Bold" pitchFamily="34" charset="0"/>
              </a:rPr>
              <a:t> : </a:t>
            </a:r>
            <a:r>
              <a:rPr lang="en-US" dirty="0" smtClean="0">
                <a:latin typeface="Arial Rounded MT Bold" pitchFamily="34" charset="0"/>
              </a:rPr>
              <a:t>256</a:t>
            </a:r>
            <a:r>
              <a:rPr lang="en-US" baseline="30000" dirty="0" smtClean="0">
                <a:latin typeface="Arial Rounded MT Bold" pitchFamily="34" charset="0"/>
              </a:rPr>
              <a:t>2           ( 65.535 )</a:t>
            </a:r>
            <a:endParaRPr lang="en-US" baseline="30000" dirty="0">
              <a:latin typeface="Arial Rounded MT Bold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14480" y="4786322"/>
            <a:ext cx="61959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latin typeface="Arial Rounded MT Bold" pitchFamily="34" charset="0"/>
              </a:rPr>
              <a:t>Kelas</a:t>
            </a:r>
            <a:r>
              <a:rPr lang="en-US" dirty="0" smtClean="0">
                <a:latin typeface="Arial Rounded MT Bold" pitchFamily="34" charset="0"/>
              </a:rPr>
              <a:t> C </a:t>
            </a:r>
            <a:r>
              <a:rPr lang="en-US" dirty="0" err="1" smtClean="0">
                <a:latin typeface="Arial Rounded MT Bold" pitchFamily="34" charset="0"/>
              </a:rPr>
              <a:t>dapat</a:t>
            </a:r>
            <a:r>
              <a:rPr lang="en-US" dirty="0" smtClean="0">
                <a:latin typeface="Arial Rounded MT Bold" pitchFamily="34" charset="0"/>
              </a:rPr>
              <a:t> </a:t>
            </a:r>
            <a:r>
              <a:rPr lang="en-US" dirty="0" err="1" smtClean="0">
                <a:latin typeface="Arial Rounded MT Bold" pitchFamily="34" charset="0"/>
              </a:rPr>
              <a:t>mangalamati</a:t>
            </a:r>
            <a:r>
              <a:rPr lang="en-US" dirty="0" smtClean="0">
                <a:latin typeface="Arial Rounded MT Bold" pitchFamily="34" charset="0"/>
              </a:rPr>
              <a:t> host </a:t>
            </a:r>
            <a:r>
              <a:rPr lang="en-US" dirty="0" err="1" smtClean="0">
                <a:latin typeface="Arial Rounded MT Bold" pitchFamily="34" charset="0"/>
              </a:rPr>
              <a:t>sebanyak</a:t>
            </a:r>
            <a:r>
              <a:rPr lang="en-US" dirty="0" smtClean="0">
                <a:latin typeface="Arial Rounded MT Bold" pitchFamily="34" charset="0"/>
              </a:rPr>
              <a:t> : </a:t>
            </a:r>
            <a:r>
              <a:rPr lang="en-US" dirty="0" smtClean="0">
                <a:latin typeface="Arial Rounded MT Bold" pitchFamily="34" charset="0"/>
              </a:rPr>
              <a:t>256</a:t>
            </a:r>
            <a:r>
              <a:rPr lang="en-US" baseline="30000" dirty="0" smtClean="0">
                <a:latin typeface="Arial Rounded MT Bold" pitchFamily="34" charset="0"/>
              </a:rPr>
              <a:t>1             ( 256 )</a:t>
            </a:r>
            <a:endParaRPr lang="en-US" baseline="30000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004535"/>
            <a:ext cx="879420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Kasus</a:t>
            </a:r>
            <a:r>
              <a:rPr lang="en-US" dirty="0" smtClean="0"/>
              <a:t> :</a:t>
            </a:r>
          </a:p>
          <a:p>
            <a:r>
              <a:rPr lang="en-US" dirty="0" smtClean="0"/>
              <a:t>Alva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membuat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 </a:t>
            </a:r>
            <a:r>
              <a:rPr lang="en-US" dirty="0" err="1" smtClean="0"/>
              <a:t>warnet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jumlah</a:t>
            </a:r>
            <a:r>
              <a:rPr lang="en-US" dirty="0" smtClean="0"/>
              <a:t>  5 unit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bilik</a:t>
            </a:r>
            <a:endParaRPr lang="en-US" dirty="0" smtClean="0"/>
          </a:p>
          <a:p>
            <a:r>
              <a:rPr lang="en-US" dirty="0" smtClean="0"/>
              <a:t>Dan 1 unit </a:t>
            </a:r>
            <a:r>
              <a:rPr lang="en-US" dirty="0" err="1" smtClean="0"/>
              <a:t>komputer</a:t>
            </a:r>
            <a:r>
              <a:rPr lang="en-US" dirty="0" smtClean="0"/>
              <a:t> server </a:t>
            </a:r>
            <a:r>
              <a:rPr lang="en-US" dirty="0" err="1" smtClean="0"/>
              <a:t>untuk</a:t>
            </a:r>
            <a:r>
              <a:rPr lang="en-US" dirty="0" smtClean="0"/>
              <a:t> operator.</a:t>
            </a:r>
          </a:p>
          <a:p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 </a:t>
            </a:r>
            <a:r>
              <a:rPr lang="en-US" dirty="0" err="1" smtClean="0"/>
              <a:t>konfigurasi</a:t>
            </a:r>
            <a:r>
              <a:rPr lang="en-US" dirty="0" smtClean="0"/>
              <a:t> IP </a:t>
            </a:r>
            <a:r>
              <a:rPr lang="en-US" dirty="0" err="1" smtClean="0"/>
              <a:t>addresnya</a:t>
            </a:r>
            <a:r>
              <a:rPr lang="en-US" dirty="0" smtClean="0"/>
              <a:t>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kelas</a:t>
            </a:r>
            <a:r>
              <a:rPr lang="en-US" dirty="0" smtClean="0"/>
              <a:t> C ?</a:t>
            </a:r>
            <a:endParaRPr lang="en-US" dirty="0"/>
          </a:p>
        </p:txBody>
      </p:sp>
      <p:pic>
        <p:nvPicPr>
          <p:cNvPr id="1026" name="Picture 2" descr="C:\Users\lab\Desktop\materi kkpi\mixe\06-Computer-Windows-7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96952"/>
            <a:ext cx="749549" cy="749549"/>
          </a:xfrm>
          <a:prstGeom prst="rect">
            <a:avLst/>
          </a:prstGeom>
          <a:noFill/>
        </p:spPr>
      </p:pic>
      <p:pic>
        <p:nvPicPr>
          <p:cNvPr id="6" name="Picture 2" descr="C:\Users\lab\Desktop\materi kkpi\mixe\06-Computer-Windows-7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996952"/>
            <a:ext cx="749549" cy="749549"/>
          </a:xfrm>
          <a:prstGeom prst="rect">
            <a:avLst/>
          </a:prstGeom>
          <a:noFill/>
        </p:spPr>
      </p:pic>
      <p:pic>
        <p:nvPicPr>
          <p:cNvPr id="7" name="Picture 2" descr="C:\Users\lab\Desktop\materi kkpi\mixe\06-Computer-Windows-7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4579" y="2996952"/>
            <a:ext cx="749549" cy="749549"/>
          </a:xfrm>
          <a:prstGeom prst="rect">
            <a:avLst/>
          </a:prstGeom>
          <a:noFill/>
        </p:spPr>
      </p:pic>
      <p:pic>
        <p:nvPicPr>
          <p:cNvPr id="8" name="Picture 2" descr="C:\Users\lab\Desktop\materi kkpi\mixe\06-Computer-Windows-7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5445224"/>
            <a:ext cx="749549" cy="749549"/>
          </a:xfrm>
          <a:prstGeom prst="rect">
            <a:avLst/>
          </a:prstGeom>
          <a:noFill/>
        </p:spPr>
      </p:pic>
      <p:pic>
        <p:nvPicPr>
          <p:cNvPr id="9" name="Picture 2" descr="C:\Users\lab\Desktop\materi kkpi\mixe\06-Computer-Windows-7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5445224"/>
            <a:ext cx="749549" cy="749549"/>
          </a:xfrm>
          <a:prstGeom prst="rect">
            <a:avLst/>
          </a:prstGeom>
          <a:noFill/>
        </p:spPr>
      </p:pic>
      <p:pic>
        <p:nvPicPr>
          <p:cNvPr id="10" name="Picture 2" descr="C:\Users\lab\Desktop\materi kkpi\mixe\06-Computer-Windows-7-ic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5445224"/>
            <a:ext cx="749549" cy="749549"/>
          </a:xfrm>
          <a:prstGeom prst="rect">
            <a:avLst/>
          </a:prstGeom>
          <a:noFill/>
        </p:spPr>
      </p:pic>
      <p:pic>
        <p:nvPicPr>
          <p:cNvPr id="1027" name="Picture 3" descr="C:\Users\lab\Desktop\materi kkpi\switch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221088"/>
            <a:ext cx="869020" cy="6512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346</TotalTime>
  <Words>657</Words>
  <Application>Microsoft Office PowerPoint</Application>
  <PresentationFormat>On-screen Show (4:3)</PresentationFormat>
  <Paragraphs>198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Flow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axiong</dc:creator>
  <cp:lastModifiedBy>lab</cp:lastModifiedBy>
  <cp:revision>22</cp:revision>
  <dcterms:created xsi:type="dcterms:W3CDTF">2014-09-28T22:54:38Z</dcterms:created>
  <dcterms:modified xsi:type="dcterms:W3CDTF">2014-10-07T04:11:39Z</dcterms:modified>
</cp:coreProperties>
</file>